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6"/>
  </p:sldMasterIdLst>
  <p:sldIdLst>
    <p:sldId id="256" r:id="rId7"/>
    <p:sldId id="257" r:id="rId8"/>
    <p:sldId id="264" r:id="rId9"/>
    <p:sldId id="265" r:id="rId10"/>
    <p:sldId id="258" r:id="rId11"/>
    <p:sldId id="266" r:id="rId12"/>
    <p:sldId id="259" r:id="rId13"/>
    <p:sldId id="268" r:id="rId14"/>
    <p:sldId id="269" r:id="rId15"/>
    <p:sldId id="262" r:id="rId16"/>
    <p:sldId id="260" r:id="rId17"/>
    <p:sldId id="261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June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June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June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June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June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June 13,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June 13,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June 13,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June 13,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June 13,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June 13,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June 13,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xtbooks.opensuny.org/" TargetMode="External"/><Relationship Id="rId2" Type="http://schemas.openxmlformats.org/officeDocument/2006/relationships/hyperlink" Target="https://research.cehd.umn.edu/ot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erlego.com/" TargetMode="External"/><Relationship Id="rId4" Type="http://schemas.openxmlformats.org/officeDocument/2006/relationships/hyperlink" Target="https://openstax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WHY PUBLISH TEXTBOOKS?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6572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Jisc</a:t>
            </a:r>
            <a:r>
              <a:rPr lang="en-US" sz="3200" dirty="0" smtClean="0">
                <a:solidFill>
                  <a:srgbClr val="FF0000"/>
                </a:solidFill>
              </a:rPr>
              <a:t> Institution as E-Textbook Publisher</a:t>
            </a:r>
          </a:p>
          <a:p>
            <a:endParaRPr lang="en-US" dirty="0" smtClean="0"/>
          </a:p>
          <a:p>
            <a:r>
              <a:rPr lang="en-US" dirty="0" smtClean="0"/>
              <a:t>Lara Speicher, Publishing Manager, UCL Press</a:t>
            </a:r>
          </a:p>
          <a:p>
            <a:r>
              <a:rPr lang="en-US" dirty="0" smtClean="0"/>
              <a:t>Graham Stone, Senior Research Manager, Jisc Collections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9056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Benchmarking / Market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554"/>
            <a:ext cx="8229600" cy="5069446"/>
          </a:xfrm>
        </p:spPr>
        <p:txBody>
          <a:bodyPr/>
          <a:lstStyle/>
          <a:p>
            <a:r>
              <a:rPr lang="en-US" dirty="0" smtClean="0"/>
              <a:t>Review the textbook landscape</a:t>
            </a:r>
          </a:p>
          <a:p>
            <a:pPr lvl="1"/>
            <a:r>
              <a:rPr lang="en-US" dirty="0" smtClean="0"/>
              <a:t>The publishers, their products, their dissemination activities</a:t>
            </a:r>
          </a:p>
          <a:p>
            <a:r>
              <a:rPr lang="en-US" dirty="0" smtClean="0"/>
              <a:t>Review other types of institutional textbook publishing</a:t>
            </a:r>
          </a:p>
          <a:p>
            <a:pPr lvl="1"/>
            <a:r>
              <a:rPr lang="en-US" dirty="0" smtClean="0"/>
              <a:t>This is particularly developed in the US</a:t>
            </a:r>
          </a:p>
          <a:p>
            <a:r>
              <a:rPr lang="en-US" dirty="0" smtClean="0"/>
              <a:t>When you decide on a textbook to publish, research other textbooks on the subject and compare</a:t>
            </a:r>
          </a:p>
          <a:p>
            <a:pPr lvl="1"/>
            <a:r>
              <a:rPr lang="en-US" dirty="0" smtClean="0"/>
              <a:t>Is yours filling a gap in the market? How can it be different / better?</a:t>
            </a:r>
          </a:p>
          <a:p>
            <a:r>
              <a:rPr lang="en-US" dirty="0" smtClean="0"/>
              <a:t>Assess the market for the textbook</a:t>
            </a:r>
          </a:p>
          <a:p>
            <a:pPr lvl="1"/>
            <a:r>
              <a:rPr lang="en-US" dirty="0" smtClean="0"/>
              <a:t>Local course adoption channels</a:t>
            </a:r>
          </a:p>
          <a:p>
            <a:pPr lvl="1"/>
            <a:r>
              <a:rPr lang="en-US" dirty="0" smtClean="0"/>
              <a:t>Global course adoption (research</a:t>
            </a:r>
            <a:r>
              <a:rPr lang="en-US" dirty="0"/>
              <a:t> </a:t>
            </a:r>
            <a:r>
              <a:rPr lang="en-US" dirty="0" smtClean="0"/>
              <a:t>and resource needed)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Raising sufficient investment</a:t>
            </a:r>
          </a:p>
          <a:p>
            <a:r>
              <a:rPr lang="en-US" dirty="0" smtClean="0"/>
              <a:t>Authors</a:t>
            </a:r>
          </a:p>
          <a:p>
            <a:pPr lvl="1"/>
            <a:r>
              <a:rPr lang="en-US" dirty="0" smtClean="0"/>
              <a:t>Their incentives to write OA textbooks: Commercial textbooks may pay royalties, OA (may) not</a:t>
            </a:r>
          </a:p>
          <a:p>
            <a:r>
              <a:rPr lang="en-US" dirty="0" smtClean="0"/>
              <a:t>Textbooks </a:t>
            </a:r>
            <a:r>
              <a:rPr lang="en-US" dirty="0"/>
              <a:t>don’t count for the REF</a:t>
            </a:r>
          </a:p>
          <a:p>
            <a:r>
              <a:rPr lang="en-US" dirty="0" smtClean="0"/>
              <a:t>Textbooks </a:t>
            </a:r>
            <a:r>
              <a:rPr lang="en-US" dirty="0"/>
              <a:t>can be very time-consuming to write</a:t>
            </a:r>
          </a:p>
          <a:p>
            <a:r>
              <a:rPr lang="en-US" dirty="0"/>
              <a:t>Highly competitive and fast-moving market</a:t>
            </a:r>
          </a:p>
          <a:p>
            <a:r>
              <a:rPr lang="en-US" dirty="0"/>
              <a:t>Investment to achieve scale </a:t>
            </a:r>
            <a:r>
              <a:rPr lang="en-US" dirty="0" smtClean="0"/>
              <a:t>could be considerable</a:t>
            </a:r>
          </a:p>
          <a:p>
            <a:endParaRPr lang="en-US" dirty="0"/>
          </a:p>
          <a:p>
            <a:r>
              <a:rPr lang="en-US" dirty="0" smtClean="0"/>
              <a:t>More about this later!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2357"/>
          </a:xfrm>
        </p:spPr>
        <p:txBody>
          <a:bodyPr/>
          <a:lstStyle/>
          <a:p>
            <a:r>
              <a:rPr lang="en-US" b="1" dirty="0" smtClean="0"/>
              <a:t>Opportunities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153"/>
            <a:ext cx="8229600" cy="5038847"/>
          </a:xfrm>
        </p:spPr>
        <p:txBody>
          <a:bodyPr/>
          <a:lstStyle/>
          <a:p>
            <a:r>
              <a:rPr lang="en-US" dirty="0" smtClean="0"/>
              <a:t>Work with OERs at the institution</a:t>
            </a:r>
          </a:p>
          <a:p>
            <a:r>
              <a:rPr lang="en-US" dirty="0" smtClean="0"/>
              <a:t>Collaborate with other institutions to share the costs of producing textbooks for courses with large combined cohorts</a:t>
            </a:r>
          </a:p>
          <a:p>
            <a:r>
              <a:rPr lang="en-US" dirty="0" smtClean="0"/>
              <a:t>Collaborate with an existing university press who can undertake the publishing practicalities</a:t>
            </a:r>
          </a:p>
          <a:p>
            <a:r>
              <a:rPr lang="en-US" dirty="0" smtClean="0"/>
              <a:t>Collaborate with other providers e.g. MOOCs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Questions for later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support could the toolkit give to institutions wishing to have an internal conversation regarding textbook publication, e.g. specific areas?</a:t>
            </a:r>
          </a:p>
          <a:p>
            <a:r>
              <a:rPr lang="en-US" dirty="0" smtClean="0"/>
              <a:t>Do you have any best practice to share?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6458"/>
          </a:xfrm>
        </p:spPr>
        <p:txBody>
          <a:bodyPr/>
          <a:lstStyle/>
          <a:p>
            <a:r>
              <a:rPr lang="en-US" b="1" dirty="0" smtClean="0"/>
              <a:t>Audience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58"/>
            <a:ext cx="8229600" cy="5207142"/>
          </a:xfrm>
        </p:spPr>
        <p:txBody>
          <a:bodyPr>
            <a:normAutofit/>
          </a:bodyPr>
          <a:lstStyle/>
          <a:p>
            <a:r>
              <a:rPr lang="en-GB" dirty="0" smtClean="0"/>
              <a:t>Aimed </a:t>
            </a:r>
            <a:r>
              <a:rPr lang="en-GB" dirty="0"/>
              <a:t>at institutions considering embarking on a textbook publishing </a:t>
            </a:r>
            <a:r>
              <a:rPr lang="en-GB" dirty="0" smtClean="0"/>
              <a:t>venture</a:t>
            </a:r>
          </a:p>
          <a:p>
            <a:pPr lvl="1"/>
            <a:r>
              <a:rPr lang="en-GB" dirty="0" smtClean="0"/>
              <a:t>Who </a:t>
            </a:r>
            <a:r>
              <a:rPr lang="en-GB" dirty="0"/>
              <a:t>either have little or no general publishing </a:t>
            </a:r>
            <a:r>
              <a:rPr lang="en-GB" dirty="0" smtClean="0"/>
              <a:t>experience</a:t>
            </a:r>
          </a:p>
          <a:p>
            <a:pPr lvl="1"/>
            <a:r>
              <a:rPr lang="en-GB" dirty="0" smtClean="0"/>
              <a:t>Or </a:t>
            </a:r>
            <a:r>
              <a:rPr lang="en-GB" dirty="0"/>
              <a:t>specifically no textbook </a:t>
            </a:r>
            <a:r>
              <a:rPr lang="en-GB" dirty="0" smtClean="0"/>
              <a:t>experience</a:t>
            </a:r>
          </a:p>
          <a:p>
            <a:endParaRPr lang="en-GB" dirty="0"/>
          </a:p>
          <a:p>
            <a:r>
              <a:rPr lang="en-GB" dirty="0" smtClean="0"/>
              <a:t>It </a:t>
            </a:r>
            <a:r>
              <a:rPr lang="en-GB" dirty="0"/>
              <a:t>aims to give libraries or education departments an overview of what is involved, in order </a:t>
            </a:r>
            <a:r>
              <a:rPr lang="en-GB" dirty="0" smtClean="0"/>
              <a:t>to:</a:t>
            </a:r>
          </a:p>
          <a:p>
            <a:pPr lvl="1"/>
            <a:r>
              <a:rPr lang="en-GB" dirty="0" smtClean="0"/>
              <a:t>Help </a:t>
            </a:r>
            <a:r>
              <a:rPr lang="en-GB" dirty="0"/>
              <a:t>them assess whether or not such a venture is feasible at their </a:t>
            </a:r>
            <a:r>
              <a:rPr lang="en-GB" dirty="0" smtClean="0"/>
              <a:t>institution</a:t>
            </a:r>
          </a:p>
          <a:p>
            <a:pPr lvl="1"/>
            <a:r>
              <a:rPr lang="en-GB" dirty="0" smtClean="0"/>
              <a:t>Build </a:t>
            </a:r>
            <a:r>
              <a:rPr lang="en-GB" dirty="0"/>
              <a:t>a case at their institution to invest in it and support its development.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6458"/>
          </a:xfrm>
        </p:spPr>
        <p:txBody>
          <a:bodyPr/>
          <a:lstStyle/>
          <a:p>
            <a:r>
              <a:rPr lang="en-US" b="1" dirty="0" smtClean="0"/>
              <a:t>Current textbooks landscape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58"/>
            <a:ext cx="8229600" cy="5207142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current textbooks publishing model is unsustainable for a number of </a:t>
            </a:r>
            <a:r>
              <a:rPr lang="en-GB" dirty="0" smtClean="0"/>
              <a:t>reasons</a:t>
            </a:r>
          </a:p>
          <a:p>
            <a:pPr lvl="1"/>
            <a:r>
              <a:rPr lang="en-US" dirty="0" smtClean="0"/>
              <a:t>High prices and shrinking library budgets</a:t>
            </a:r>
          </a:p>
          <a:p>
            <a:pPr lvl="1"/>
            <a:r>
              <a:rPr lang="en-US" dirty="0" smtClean="0"/>
              <a:t>Frequent new editions</a:t>
            </a:r>
          </a:p>
          <a:p>
            <a:pPr lvl="1"/>
            <a:r>
              <a:rPr lang="en-US" dirty="0" smtClean="0"/>
              <a:t>Students – already paying high tuition fees</a:t>
            </a:r>
          </a:p>
          <a:p>
            <a:pPr lvl="1"/>
            <a:r>
              <a:rPr lang="en-US" dirty="0" smtClean="0"/>
              <a:t>Students – rising expectations of course provision</a:t>
            </a:r>
          </a:p>
          <a:p>
            <a:pPr lvl="1"/>
            <a:r>
              <a:rPr lang="en-US" dirty="0" smtClean="0"/>
              <a:t>Student experience, e.g. multiple platforms and DRM</a:t>
            </a:r>
          </a:p>
          <a:p>
            <a:pPr lvl="1"/>
            <a:r>
              <a:rPr lang="en-US" dirty="0" smtClean="0"/>
              <a:t>Many textbook publishers are seeing reductions in their sales due to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6458"/>
          </a:xfrm>
        </p:spPr>
        <p:txBody>
          <a:bodyPr/>
          <a:lstStyle/>
          <a:p>
            <a:r>
              <a:rPr lang="en-US" b="1" dirty="0" smtClean="0"/>
              <a:t>Current textbooks landscape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58"/>
            <a:ext cx="8229600" cy="5207142"/>
          </a:xfrm>
        </p:spPr>
        <p:txBody>
          <a:bodyPr>
            <a:normAutofit/>
          </a:bodyPr>
          <a:lstStyle/>
          <a:p>
            <a:r>
              <a:rPr lang="en-GB" dirty="0"/>
              <a:t>Many new developments are emerging to address these </a:t>
            </a:r>
            <a:r>
              <a:rPr lang="en-GB" dirty="0" smtClean="0"/>
              <a:t>problems, particularly in the USA:</a:t>
            </a:r>
          </a:p>
          <a:p>
            <a:pPr lvl="1"/>
            <a:r>
              <a:rPr lang="en-GB" dirty="0" smtClean="0">
                <a:hlinkClick r:id="rId2"/>
              </a:rPr>
              <a:t>Open </a:t>
            </a:r>
            <a:r>
              <a:rPr lang="en-GB" dirty="0">
                <a:hlinkClick r:id="rId2"/>
              </a:rPr>
              <a:t>Textbooks </a:t>
            </a:r>
            <a:r>
              <a:rPr lang="en-GB" dirty="0" smtClean="0">
                <a:hlinkClick r:id="rId2"/>
              </a:rPr>
              <a:t>Network</a:t>
            </a:r>
            <a:endParaRPr lang="en-GB" dirty="0" smtClean="0"/>
          </a:p>
          <a:p>
            <a:pPr lvl="1"/>
            <a:r>
              <a:rPr lang="en-GB" dirty="0" smtClean="0">
                <a:hlinkClick r:id="rId3"/>
              </a:rPr>
              <a:t>Open </a:t>
            </a:r>
            <a:r>
              <a:rPr lang="en-GB" dirty="0">
                <a:hlinkClick r:id="rId3"/>
              </a:rPr>
              <a:t>SUNY </a:t>
            </a:r>
            <a:r>
              <a:rPr lang="en-GB" dirty="0" smtClean="0">
                <a:hlinkClick r:id="rId3"/>
              </a:rPr>
              <a:t>Textbooks</a:t>
            </a:r>
            <a:endParaRPr lang="en-GB" dirty="0" smtClean="0"/>
          </a:p>
          <a:p>
            <a:pPr lvl="1"/>
            <a:r>
              <a:rPr lang="en-GB" dirty="0" err="1" smtClean="0">
                <a:hlinkClick r:id="rId4"/>
              </a:rPr>
              <a:t>OpenStax</a:t>
            </a:r>
            <a:r>
              <a:rPr lang="en-GB" dirty="0" smtClean="0"/>
              <a:t> </a:t>
            </a:r>
            <a:r>
              <a:rPr lang="en-GB" dirty="0"/>
              <a:t>from Rice </a:t>
            </a:r>
            <a:r>
              <a:rPr lang="en-GB" dirty="0" smtClean="0"/>
              <a:t>University</a:t>
            </a:r>
          </a:p>
          <a:p>
            <a:pPr lvl="1"/>
            <a:endParaRPr lang="en-GB" dirty="0"/>
          </a:p>
          <a:p>
            <a:r>
              <a:rPr lang="en-GB" dirty="0" smtClean="0"/>
              <a:t>In the UK</a:t>
            </a:r>
            <a:r>
              <a:rPr lang="en-GB" dirty="0"/>
              <a:t>, new subscription models for textbooks are emerging such as </a:t>
            </a:r>
            <a:r>
              <a:rPr lang="en-GB" dirty="0" err="1">
                <a:hlinkClick r:id="rId5"/>
              </a:rPr>
              <a:t>Perlego</a:t>
            </a:r>
            <a:r>
              <a:rPr lang="en-GB" dirty="0"/>
              <a:t>, a model in which students pay a low monthly fee (around £12) for access to thousands of </a:t>
            </a:r>
            <a:r>
              <a:rPr lang="en-GB" dirty="0" smtClean="0"/>
              <a:t>e-textbooks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benefits - student experience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Tuition fees</a:t>
            </a:r>
          </a:p>
          <a:p>
            <a:r>
              <a:rPr lang="en-US" dirty="0" smtClean="0"/>
              <a:t>TEF</a:t>
            </a:r>
          </a:p>
          <a:p>
            <a:r>
              <a:rPr lang="en-US" dirty="0" smtClean="0"/>
              <a:t>Students as customers – rising expectations of their courses and course provision</a:t>
            </a:r>
          </a:p>
          <a:p>
            <a:r>
              <a:rPr lang="en-US" dirty="0" smtClean="0"/>
              <a:t>Pressure on universities to improve the student experience</a:t>
            </a:r>
          </a:p>
          <a:p>
            <a:r>
              <a:rPr lang="en-US" dirty="0" smtClean="0"/>
              <a:t>Experiments to supply free textbooks and free e-readers – patchy experiments, mixed results, no clear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benefits - institutional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Ease </a:t>
            </a:r>
            <a:r>
              <a:rPr lang="en-GB" dirty="0"/>
              <a:t>of access to course materials, which are otherwise subject to time-consuming and expensive copyright </a:t>
            </a:r>
            <a:r>
              <a:rPr lang="en-GB" dirty="0" smtClean="0"/>
              <a:t>clearance</a:t>
            </a:r>
          </a:p>
          <a:p>
            <a:r>
              <a:rPr lang="en-GB" dirty="0" smtClean="0"/>
              <a:t>Save </a:t>
            </a:r>
            <a:r>
              <a:rPr lang="en-GB" dirty="0"/>
              <a:t>academics time sourcing course </a:t>
            </a:r>
            <a:r>
              <a:rPr lang="en-GB" dirty="0" smtClean="0"/>
              <a:t>materials</a:t>
            </a:r>
          </a:p>
          <a:p>
            <a:r>
              <a:rPr lang="en-GB" dirty="0" smtClean="0"/>
              <a:t>Save (or repurpose) </a:t>
            </a:r>
            <a:r>
              <a:rPr lang="en-GB" dirty="0"/>
              <a:t>library </a:t>
            </a:r>
            <a:r>
              <a:rPr lang="en-GB" dirty="0" smtClean="0"/>
              <a:t>budgets</a:t>
            </a:r>
          </a:p>
          <a:p>
            <a:r>
              <a:rPr lang="en-GB" dirty="0" smtClean="0"/>
              <a:t>Give </a:t>
            </a:r>
            <a:r>
              <a:rPr lang="en-GB" dirty="0"/>
              <a:t>institutions a leading edge in delivering an excellent student </a:t>
            </a:r>
            <a:r>
              <a:rPr lang="en-GB" dirty="0" smtClean="0"/>
              <a:t>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4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5681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All institutions (textbooks) are different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11" y="1331056"/>
            <a:ext cx="8837989" cy="5339525"/>
          </a:xfrm>
        </p:spPr>
        <p:txBody>
          <a:bodyPr>
            <a:normAutofit/>
          </a:bodyPr>
          <a:lstStyle/>
          <a:p>
            <a:r>
              <a:rPr lang="en-US" dirty="0" smtClean="0"/>
              <a:t>Libraries </a:t>
            </a:r>
            <a:r>
              <a:rPr lang="en-US" dirty="0" smtClean="0"/>
              <a:t>/ </a:t>
            </a:r>
            <a:r>
              <a:rPr lang="en-GB" dirty="0" smtClean="0"/>
              <a:t>educational </a:t>
            </a:r>
            <a:r>
              <a:rPr lang="en-GB" dirty="0"/>
              <a:t>resources </a:t>
            </a:r>
            <a:r>
              <a:rPr lang="en-GB" dirty="0" smtClean="0"/>
              <a:t>teams </a:t>
            </a:r>
            <a:r>
              <a:rPr lang="en-US" dirty="0" smtClean="0"/>
              <a:t>are often the key instigators</a:t>
            </a:r>
          </a:p>
          <a:p>
            <a:r>
              <a:rPr lang="en-GB" dirty="0" smtClean="0"/>
              <a:t>Key </a:t>
            </a:r>
            <a:r>
              <a:rPr lang="en-GB" dirty="0"/>
              <a:t>stakeholders could include staff and senior management from departments such as Education and Student Affairs, Teaching and Learning, as well as Research departments, since academic authors will play a crucial role in textbook </a:t>
            </a:r>
            <a:r>
              <a:rPr lang="en-GB" dirty="0" smtClean="0"/>
              <a:t>development</a:t>
            </a:r>
          </a:p>
          <a:p>
            <a:r>
              <a:rPr lang="en-GB" dirty="0"/>
              <a:t>Some universities have a university press and some have very well </a:t>
            </a:r>
            <a:r>
              <a:rPr lang="en-GB" dirty="0" smtClean="0"/>
              <a:t>developed </a:t>
            </a:r>
            <a:r>
              <a:rPr lang="en-GB" dirty="0"/>
              <a:t>Open </a:t>
            </a:r>
            <a:r>
              <a:rPr lang="en-GB" dirty="0" smtClean="0"/>
              <a:t>Educational </a:t>
            </a:r>
            <a:r>
              <a:rPr lang="en-GB" dirty="0"/>
              <a:t>Resources (OERs</a:t>
            </a:r>
            <a:r>
              <a:rPr lang="en-GB" dirty="0" smtClean="0"/>
              <a:t>)</a:t>
            </a:r>
          </a:p>
          <a:p>
            <a:r>
              <a:rPr lang="en-GB" dirty="0" smtClean="0"/>
              <a:t>Some have neither!</a:t>
            </a:r>
          </a:p>
          <a:p>
            <a:r>
              <a:rPr lang="en-GB" dirty="0" smtClean="0"/>
              <a:t>We have provided a number of business models and case studies in the toolkit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02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81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Considerations - Strategy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11" y="1331056"/>
            <a:ext cx="8837989" cy="5339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 </a:t>
            </a:r>
            <a:r>
              <a:rPr lang="en-US" dirty="0"/>
              <a:t>keys areas?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provision of free textbooks to students in order to save them money</a:t>
            </a:r>
          </a:p>
          <a:p>
            <a:pPr lvl="1"/>
            <a:r>
              <a:rPr lang="en-GB" dirty="0"/>
              <a:t>To improve the student experience</a:t>
            </a:r>
          </a:p>
          <a:p>
            <a:pPr lvl="1"/>
            <a:r>
              <a:rPr lang="en-GB" dirty="0"/>
              <a:t>Saving the library </a:t>
            </a:r>
            <a:r>
              <a:rPr lang="en-GB" dirty="0" smtClean="0"/>
              <a:t>money</a:t>
            </a:r>
          </a:p>
          <a:p>
            <a:r>
              <a:rPr lang="en-GB" dirty="0" smtClean="0"/>
              <a:t>Key questions</a:t>
            </a:r>
            <a:endParaRPr lang="en-GB" dirty="0"/>
          </a:p>
          <a:p>
            <a:pPr lvl="1"/>
            <a:r>
              <a:rPr lang="en-GB" dirty="0"/>
              <a:t>Which courses will most benefit from free digital textbook provision? </a:t>
            </a:r>
          </a:p>
          <a:p>
            <a:pPr lvl="1"/>
            <a:r>
              <a:rPr lang="en-GB" dirty="0" smtClean="0"/>
              <a:t>Are there </a:t>
            </a:r>
            <a:r>
              <a:rPr lang="en-GB" dirty="0"/>
              <a:t>courses where there is currently no textbook provision that you could seek to provide?</a:t>
            </a:r>
          </a:p>
          <a:p>
            <a:pPr lvl="1"/>
            <a:r>
              <a:rPr lang="en-GB" dirty="0"/>
              <a:t>What are the competing textbooks and how will you improve on them, or replace them for free with something of equivalent quality and content?</a:t>
            </a:r>
          </a:p>
          <a:p>
            <a:pPr lvl="1"/>
            <a:r>
              <a:rPr lang="en-GB" dirty="0"/>
              <a:t>How many textbooks would you need to publish to really make a difference to your students and your institution?</a:t>
            </a:r>
          </a:p>
          <a:p>
            <a:pPr lvl="1"/>
            <a:r>
              <a:rPr lang="en-GB" dirty="0"/>
              <a:t>Over what period do you plan to develop this venture and what is the long-term commitment of the institution to funding, resourcing and promoting this activity</a:t>
            </a:r>
            <a:r>
              <a:rPr lang="en-GB" dirty="0" smtClean="0"/>
              <a:t>?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92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81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Other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11" y="1331056"/>
            <a:ext cx="8837989" cy="5339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Scale: </a:t>
            </a:r>
            <a:r>
              <a:rPr lang="en-US" dirty="0" smtClean="0"/>
              <a:t>what is the institution’s ultimate goal?</a:t>
            </a:r>
          </a:p>
          <a:p>
            <a:pPr lvl="1"/>
            <a:r>
              <a:rPr lang="en-US" dirty="0" smtClean="0"/>
              <a:t>To replace a certain % of its library textbook purchasing</a:t>
            </a:r>
          </a:p>
          <a:p>
            <a:pPr lvl="1"/>
            <a:r>
              <a:rPr lang="en-US" dirty="0" smtClean="0"/>
              <a:t>To target certain disciplines?</a:t>
            </a:r>
          </a:p>
          <a:p>
            <a:pPr lvl="1"/>
            <a:r>
              <a:rPr lang="en-US" dirty="0" smtClean="0"/>
              <a:t>To combine textbooks and lecture notes/OERs?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Resource: </a:t>
            </a:r>
            <a:r>
              <a:rPr lang="en-US" dirty="0"/>
              <a:t>what is being </a:t>
            </a:r>
            <a:r>
              <a:rPr lang="en-US" dirty="0" smtClean="0"/>
              <a:t>dealt with in house, what is outsourced?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Investment: </a:t>
            </a:r>
            <a:r>
              <a:rPr lang="en-US" dirty="0" smtClean="0"/>
              <a:t>how much will it all cost?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Marketing </a:t>
            </a:r>
            <a:r>
              <a:rPr lang="en-US" dirty="0">
                <a:solidFill>
                  <a:srgbClr val="FF0000"/>
                </a:solidFill>
              </a:rPr>
              <a:t>and dissemination: </a:t>
            </a:r>
            <a:endParaRPr lang="en-US" dirty="0" smtClean="0"/>
          </a:p>
          <a:p>
            <a:pPr lvl="1"/>
            <a:r>
              <a:rPr lang="en-US" dirty="0" smtClean="0"/>
              <a:t>Local </a:t>
            </a:r>
            <a:r>
              <a:rPr lang="en-US" dirty="0"/>
              <a:t>marketing only, to serve local students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Disseminating </a:t>
            </a:r>
            <a:r>
              <a:rPr lang="en-US" dirty="0"/>
              <a:t>more widely via OA channels / textbook channels / traditional book distribution channels</a:t>
            </a:r>
          </a:p>
          <a:p>
            <a:r>
              <a:rPr lang="en-US" dirty="0">
                <a:solidFill>
                  <a:srgbClr val="FF0000"/>
                </a:solidFill>
              </a:rPr>
              <a:t>Author reward: </a:t>
            </a:r>
            <a:r>
              <a:rPr lang="en-US" dirty="0"/>
              <a:t>how will authors be persuaded to write textbooks?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18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79c6cfb5-50bc-4fca-81ee-f60fcea9a646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B9107C9994B4396D5DCEAA2D4ACDD" ma:contentTypeVersion="403" ma:contentTypeDescription="Create a new document." ma:contentTypeScope="" ma:versionID="06ac8467bcd3cb8a1c792ea9fe7a6a81">
  <xsd:schema xmlns:xsd="http://www.w3.org/2001/XMLSchema" xmlns:xs="http://www.w3.org/2001/XMLSchema" xmlns:p="http://schemas.microsoft.com/office/2006/metadata/properties" xmlns:ns1="http://schemas.microsoft.com/sharepoint/v3" xmlns:ns2="13533339-1929-4408-9256-cf4b1cc69088" xmlns:ns3="http://schemas.microsoft.com/sharepoint/v4" xmlns:ns4="79ed8d8e-735d-4020-8679-fc6c7b35ba8b" xmlns:ns5="f5b88f01-ffa9-4247-92c7-ff97bbf5c01e" targetNamespace="http://schemas.microsoft.com/office/2006/metadata/properties" ma:root="true" ma:fieldsID="025d15ecc3708d6952a6e99e2d1d4f63" ns1:_="" ns2:_="" ns3:_="" ns4:_="" ns5:_="">
    <xsd:import namespace="http://schemas.microsoft.com/sharepoint/v3"/>
    <xsd:import namespace="13533339-1929-4408-9256-cf4b1cc69088"/>
    <xsd:import namespace="http://schemas.microsoft.com/sharepoint/v4"/>
    <xsd:import namespace="79ed8d8e-735d-4020-8679-fc6c7b35ba8b"/>
    <xsd:import namespace="f5b88f01-ffa9-4247-92c7-ff97bbf5c01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IconOverlay" minOccurs="0"/>
                <xsd:element ref="ns1:_vti_ItemDeclaredRecord" minOccurs="0"/>
                <xsd:element ref="ns1:_vti_ItemHoldRecordStatus" minOccurs="0"/>
                <xsd:element ref="ns2:SharedWithDetails" minOccurs="0"/>
                <xsd:element ref="ns4:_dlc_DocId" minOccurs="0"/>
                <xsd:element ref="ns4:_dlc_DocIdUrl" minOccurs="0"/>
                <xsd:element ref="ns4:_dlc_DocIdPersistId" minOccurs="0"/>
                <xsd:element ref="ns1:_ip_UnifiedCompliancePolicyProperties" minOccurs="0"/>
                <xsd:element ref="ns1:_ip_UnifiedCompliancePolicyUIAction" minOccurs="0"/>
                <xsd:element ref="ns5:MediaServiceMetadata" minOccurs="0"/>
                <xsd:element ref="ns5:MediaServiceFastMetadata" minOccurs="0"/>
                <xsd:element ref="ns5:MediaServiceAutoTags" minOccurs="0"/>
                <xsd:element ref="ns5:MediaServiceOCR" minOccurs="0"/>
                <xsd:element ref="ns5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1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2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  <xsd:element name="_ip_UnifiedCompliancePolicyProperties" ma:index="17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533339-1929-4408-9256-cf4b1cc690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d8d8e-735d-4020-8679-fc6c7b35ba8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b88f01-ffa9-4247-92c7-ff97bbf5c0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2" nillable="true" ma:displayName="MediaServiceAutoTags" ma:internalName="MediaServiceAutoTags" ma:readOnly="true">
      <xsd:simpleType>
        <xsd:restriction base="dms:Text"/>
      </xsd:simpleType>
    </xsd:element>
    <xsd:element name="MediaServiceOCR" ma:index="2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conOverlay xmlns="http://schemas.microsoft.com/sharepoint/v4" xsi:nil="true"/>
    <_ip_UnifiedCompliancePolicyProperties xmlns="http://schemas.microsoft.com/sharepoint/v3" xsi:nil="true"/>
    <_dlc_DocId xmlns="79ed8d8e-735d-4020-8679-fc6c7b35ba8b">5A7VYUX4WZA7-83-7836</_dlc_DocId>
    <_dlc_DocIdUrl xmlns="79ed8d8e-735d-4020-8679-fc6c7b35ba8b">
      <Url>https://jisc365.sharepoint.com/sites/dcrd/jcts/_layouts/15/DocIdRedir.aspx?ID=5A7VYUX4WZA7-83-7836</Url>
      <Description>5A7VYUX4WZA7-83-7836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C95242-2ABB-47F9-8D9A-4BEEDE823C1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BDD64DE-287E-4DB5-80A9-02BB44386211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95AFF89-1F47-4923-BFF6-3E7A929DC8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3533339-1929-4408-9256-cf4b1cc69088"/>
    <ds:schemaRef ds:uri="http://schemas.microsoft.com/sharepoint/v4"/>
    <ds:schemaRef ds:uri="79ed8d8e-735d-4020-8679-fc6c7b35ba8b"/>
    <ds:schemaRef ds:uri="f5b88f01-ffa9-4247-92c7-ff97bbf5c0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7D490C7-F9B1-4866-AF0E-98D7FFAFE8B7}">
  <ds:schemaRefs>
    <ds:schemaRef ds:uri="http://purl.org/dc/elements/1.1/"/>
    <ds:schemaRef ds:uri="http://schemas.microsoft.com/sharepoint/v4"/>
    <ds:schemaRef ds:uri="13533339-1929-4408-9256-cf4b1cc69088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79ed8d8e-735d-4020-8679-fc6c7b35ba8b"/>
    <ds:schemaRef ds:uri="http://schemas.openxmlformats.org/package/2006/metadata/core-properties"/>
    <ds:schemaRef ds:uri="f5b88f01-ffa9-4247-92c7-ff97bbf5c01e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FA90ECFA-A02C-4C56-99DB-C4FFDD9011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225</TotalTime>
  <Words>848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Clarity</vt:lpstr>
      <vt:lpstr>WHY PUBLISH TEXTBOOKS?</vt:lpstr>
      <vt:lpstr>Audience</vt:lpstr>
      <vt:lpstr>Current textbooks landscape</vt:lpstr>
      <vt:lpstr>Current textbooks landscape</vt:lpstr>
      <vt:lpstr>The benefits - student experience</vt:lpstr>
      <vt:lpstr>The benefits - institutional</vt:lpstr>
      <vt:lpstr>All institutions (textbooks) are different </vt:lpstr>
      <vt:lpstr>Considerations - Strategy</vt:lpstr>
      <vt:lpstr>Other considerations</vt:lpstr>
      <vt:lpstr>Benchmarking / Market research</vt:lpstr>
      <vt:lpstr>Challenges</vt:lpstr>
      <vt:lpstr>Opportunities</vt:lpstr>
      <vt:lpstr>Questions for later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PUBLISH TEXTBOOKS?</dc:title>
  <dc:creator>Lara Speicher</dc:creator>
  <cp:lastModifiedBy>Graham Stone</cp:lastModifiedBy>
  <cp:revision>13</cp:revision>
  <dcterms:created xsi:type="dcterms:W3CDTF">2018-05-25T12:12:59Z</dcterms:created>
  <dcterms:modified xsi:type="dcterms:W3CDTF">2018-06-13T16:34:34Z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0x010100B1AB9107C9994B4396D5DCEAA2D4ACDD</vt:lpwstr>
  </property>
  <property fmtid="{D5CDD505-2E9C-101B-9397-08002B2CF9AE}" pid="3" name="_dlc_DocIdItemGuid">
    <vt:lpwstr>c3053098-29bf-4d0c-bfee-bff42535d00a</vt:lpwstr>
  </property>
</Properties>
</file>